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63" r:id="rId5"/>
    <p:sldId id="262" r:id="rId6"/>
    <p:sldId id="258" r:id="rId7"/>
    <p:sldId id="259" r:id="rId8"/>
    <p:sldId id="260" r:id="rId9"/>
  </p:sldIdLst>
  <p:sldSz cx="18288000" cy="10287000"/>
  <p:notesSz cx="6858000" cy="9144000"/>
  <p:embeddedFontLst>
    <p:embeddedFont>
      <p:font typeface="DM Sans" pitchFamily="2" charset="0"/>
      <p:regular r:id="rId11"/>
      <p:bold r:id="rId12"/>
      <p:italic r:id="rId13"/>
      <p:boldItalic r:id="rId14"/>
    </p:embeddedFont>
    <p:embeddedFont>
      <p:font typeface="DM Sans Bold" pitchFamily="2" charset="0"/>
      <p:regular r:id="rId15"/>
      <p:bold r:id="rId16"/>
    </p:embeddedFont>
    <p:embeddedFont>
      <p:font typeface="Georgia Pro" panose="02040502050405020303" pitchFamily="18" charset="0"/>
      <p:regular r:id="rId17"/>
      <p:bold r:id="rId18"/>
      <p:italic r:id="rId19"/>
      <p:boldItalic r:id="rId20"/>
    </p:embeddedFont>
    <p:embeddedFont>
      <p:font typeface="Georgia Pro Light" panose="02040302050405020303" pitchFamily="18" charset="0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סגנון בהיר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ללא סגנון, רשת טבלה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2" autoAdjust="0"/>
    <p:restoredTop sz="94597" autoAdjust="0"/>
  </p:normalViewPr>
  <p:slideViewPr>
    <p:cSldViewPr>
      <p:cViewPr varScale="1">
        <p:scale>
          <a:sx n="76" d="100"/>
          <a:sy n="76" d="100"/>
        </p:scale>
        <p:origin x="44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C791A-5E2C-4720-BCAF-DCBE0C061BC5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8B31B8-8C5E-4DC8-AEBB-63E0367B6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01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8B31B8-8C5E-4DC8-AEBB-63E0367B6B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01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76265718_AI-based_approach_for_transcribing_and_classifying_unstructured_emergency_call_data_A_methodological_proposa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pdf/2310.07849" TargetMode="External"/><Relationship Id="rId4" Type="http://schemas.openxmlformats.org/officeDocument/2006/relationships/hyperlink" Target="https://arxiv.org/pdf/2306.0061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533400" y="800100"/>
            <a:ext cx="7400925" cy="7680316"/>
            <a:chOff x="-48591" y="-714375"/>
            <a:chExt cx="9867900" cy="10240421"/>
          </a:xfrm>
        </p:grpSpPr>
        <p:sp>
          <p:nvSpPr>
            <p:cNvPr id="5" name="TextBox 5"/>
            <p:cNvSpPr txBox="1"/>
            <p:nvPr/>
          </p:nvSpPr>
          <p:spPr>
            <a:xfrm>
              <a:off x="154609" y="-714375"/>
              <a:ext cx="9664700" cy="182639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10499"/>
                </a:lnSpc>
              </a:pPr>
              <a:r>
                <a:rPr lang="en-US" sz="10499" dirty="0" err="1">
                  <a:solidFill>
                    <a:srgbClr val="F0F5F9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SeaAlert</a:t>
              </a:r>
              <a:endParaRPr lang="en-US" sz="10499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48591" y="7010399"/>
              <a:ext cx="9172671" cy="2515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39"/>
                </a:lnSpc>
              </a:pPr>
              <a:r>
                <a:rPr lang="en-US" sz="3599" u="sng" dirty="0">
                  <a:solidFill>
                    <a:srgbClr val="F0F5F9"/>
                  </a:solidFill>
                  <a:latin typeface="Georgia Pro" panose="02040502050405020303" pitchFamily="18" charset="0"/>
                  <a:ea typeface="DM Sans"/>
                  <a:cs typeface="DM Sans"/>
                  <a:sym typeface="DM Sans"/>
                </a:rPr>
                <a:t>Presenter</a:t>
              </a:r>
              <a:r>
                <a:rPr lang="en-US" sz="3599" dirty="0">
                  <a:solidFill>
                    <a:srgbClr val="F0F5F9"/>
                  </a:solidFill>
                  <a:latin typeface="Georgia Pro" panose="02040502050405020303" pitchFamily="18" charset="0"/>
                  <a:ea typeface="DM Sans"/>
                  <a:cs typeface="DM Sans"/>
                  <a:sym typeface="DM Sans"/>
                </a:rPr>
                <a:t>: </a:t>
              </a:r>
            </a:p>
            <a:p>
              <a:pPr marL="0" lvl="0" indent="0" algn="l">
                <a:lnSpc>
                  <a:spcPts val="5039"/>
                </a:lnSpc>
              </a:pPr>
              <a:r>
                <a:rPr lang="en-US" sz="3599" dirty="0">
                  <a:solidFill>
                    <a:srgbClr val="F0F5F9"/>
                  </a:solidFill>
                  <a:latin typeface="Georgia Pro" panose="02040502050405020303" pitchFamily="18" charset="0"/>
                  <a:ea typeface="DM Sans"/>
                  <a:cs typeface="DM Sans"/>
                  <a:sym typeface="DM Sans"/>
                </a:rPr>
                <a:t>Tomer Atia, Ilana Estrin</a:t>
              </a:r>
            </a:p>
            <a:p>
              <a:pPr marL="0" lvl="0" indent="0" algn="l">
                <a:lnSpc>
                  <a:spcPts val="5039"/>
                </a:lnSpc>
              </a:pPr>
              <a:endParaRPr lang="en-US" sz="3599" dirty="0">
                <a:solidFill>
                  <a:srgbClr val="F0F5F9"/>
                </a:solidFill>
                <a:latin typeface="Georgia Pro" panose="02040502050405020303" pitchFamily="18" charset="0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EFB8CDC-692A-0B89-2C16-56CAE8AABCD8}"/>
              </a:ext>
            </a:extLst>
          </p:cNvPr>
          <p:cNvSpPr txBox="1"/>
          <p:nvPr/>
        </p:nvSpPr>
        <p:spPr>
          <a:xfrm>
            <a:off x="761999" y="2146622"/>
            <a:ext cx="7096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Georgia Pro" panose="020F0502020204030204" pitchFamily="18" charset="0"/>
              </a:rPr>
              <a:t>Classifying Maritime Distress Messages with LLM</a:t>
            </a:r>
            <a:r>
              <a:rPr lang="he-IL" sz="3000" dirty="0">
                <a:solidFill>
                  <a:schemeClr val="bg1"/>
                </a:solidFill>
                <a:latin typeface="Georgia Pro" panose="020F0502020204030204" pitchFamily="18" charset="0"/>
              </a:rPr>
              <a:t>- </a:t>
            </a:r>
            <a:r>
              <a:rPr lang="en-US" sz="3000" dirty="0">
                <a:solidFill>
                  <a:schemeClr val="bg1"/>
                </a:solidFill>
                <a:latin typeface="Georgia Pro" panose="020F0502020204030204" pitchFamily="18" charset="0"/>
              </a:rPr>
              <a:t> Generated Data</a:t>
            </a:r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2E2109B6-574D-5028-4717-25FA1E1DAE02}"/>
              </a:ext>
            </a:extLst>
          </p:cNvPr>
          <p:cNvSpPr/>
          <p:nvPr/>
        </p:nvSpPr>
        <p:spPr>
          <a:xfrm>
            <a:off x="9296400" y="34787"/>
            <a:ext cx="8991600" cy="10287000"/>
          </a:xfrm>
          <a:custGeom>
            <a:avLst/>
            <a:gdLst/>
            <a:ahLst/>
            <a:cxnLst/>
            <a:rect l="l" t="t" r="r" b="b"/>
            <a:pathLst>
              <a:path w="1035548" h="1184737">
                <a:moveTo>
                  <a:pt x="0" y="0"/>
                </a:moveTo>
                <a:lnTo>
                  <a:pt x="1035548" y="0"/>
                </a:lnTo>
                <a:lnTo>
                  <a:pt x="1035548" y="1184737"/>
                </a:lnTo>
                <a:lnTo>
                  <a:pt x="0" y="1184737"/>
                </a:lnTo>
                <a:close/>
              </a:path>
            </a:pathLst>
          </a:custGeom>
          <a:blipFill>
            <a:blip r:embed="rId2"/>
            <a:stretch>
              <a:fillRect t="-8202" b="-8202"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1066800" y="769300"/>
            <a:ext cx="18041017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800"/>
              </a:lnSpc>
              <a:spcBef>
                <a:spcPct val="0"/>
              </a:spcBef>
            </a:pPr>
            <a:r>
              <a:rPr lang="en-US" sz="8000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Project Review-</a:t>
            </a:r>
            <a:r>
              <a:rPr lang="en-US" sz="8000" dirty="0" err="1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SeaAlert</a:t>
            </a:r>
            <a:r>
              <a:rPr lang="en-US" sz="8000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 - Interim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307180" y="3588713"/>
            <a:ext cx="4722020" cy="4054933"/>
            <a:chOff x="0" y="-47625"/>
            <a:chExt cx="6296027" cy="5037465"/>
          </a:xfrm>
        </p:grpSpPr>
        <p:sp>
          <p:nvSpPr>
            <p:cNvPr id="5" name="TextBox 5"/>
            <p:cNvSpPr txBox="1"/>
            <p:nvPr/>
          </p:nvSpPr>
          <p:spPr>
            <a:xfrm>
              <a:off x="0" y="1755775"/>
              <a:ext cx="6296027" cy="32340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342900" indent="-3429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b="1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input</a:t>
              </a: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: message text (synthetic VHF-style transcript)</a:t>
              </a:r>
              <a:endParaRPr lang="he-IL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342900" indent="-3429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>
                <a:lnSpc>
                  <a:spcPts val="2939"/>
                </a:lnSpc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342900" indent="-3429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b="1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Output</a:t>
              </a: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: 4-class severity label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753100" cy="5735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800" b="1" dirty="0">
                  <a:solidFill>
                    <a:srgbClr val="F0F5F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Input &amp; Output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5486400" y="3575639"/>
            <a:ext cx="6412120" cy="3310528"/>
            <a:chOff x="0" y="-47625"/>
            <a:chExt cx="7507051" cy="2154778"/>
          </a:xfrm>
        </p:grpSpPr>
        <p:sp>
          <p:nvSpPr>
            <p:cNvPr id="8" name="TextBox 8"/>
            <p:cNvSpPr txBox="1"/>
            <p:nvPr/>
          </p:nvSpPr>
          <p:spPr>
            <a:xfrm>
              <a:off x="51311" y="654778"/>
              <a:ext cx="7455740" cy="14523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vl="0" algn="l">
                <a:lnSpc>
                  <a:spcPts val="2939"/>
                </a:lnSpc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lvl="0" indent="-457200" algn="l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Evaluate on a hard subset: </a:t>
              </a:r>
              <a:r>
                <a:rPr lang="en-US" sz="2500" dirty="0" err="1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actual_codeword</a:t>
              </a: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 = NONE</a:t>
              </a:r>
              <a:endParaRPr lang="he-IL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lvl="0" indent="-457200" algn="l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lvl="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Evaluate with masking: replace codewords with [CODEWORD]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7113835" cy="2921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800" b="1" dirty="0">
                  <a:solidFill>
                    <a:srgbClr val="F0F5F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What changed from the proposal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022288" y="3573561"/>
            <a:ext cx="6238003" cy="6222547"/>
            <a:chOff x="-115675" y="-47625"/>
            <a:chExt cx="5868775" cy="8296729"/>
          </a:xfrm>
        </p:grpSpPr>
        <p:sp>
          <p:nvSpPr>
            <p:cNvPr id="11" name="TextBox 11"/>
            <p:cNvSpPr txBox="1"/>
            <p:nvPr/>
          </p:nvSpPr>
          <p:spPr>
            <a:xfrm>
              <a:off x="-115675" y="1802895"/>
              <a:ext cx="5753100" cy="64462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0" indent="-3429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</a:rPr>
                <a:t>Built a balanced synthetic dataset (300 samples, 75 per class) with realistic metadata (style, scenario, etc.)</a:t>
              </a:r>
            </a:p>
            <a:p>
              <a:pPr marL="800100" lvl="1" indent="-342900">
                <a:lnSpc>
                  <a:spcPts val="2939"/>
                </a:lnSpc>
                <a:buFont typeface="Courier New" panose="02070309020205020404" pitchFamily="49" charset="0"/>
                <a:buChar char="o"/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Showed that codewords and style can act as shortcuts and measured the drop under masking</a:t>
              </a:r>
              <a:endParaRPr lang="he-IL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endParaRPr lang="he-IL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Compared a classical baseline </a:t>
              </a:r>
            </a:p>
            <a:p>
              <a:pPr lvl="1">
                <a:lnSpc>
                  <a:spcPts val="2939"/>
                </a:lnSpc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(TF-IDF+LR) vs a transformer baseline (</a:t>
              </a:r>
              <a:r>
                <a:rPr lang="en-US" sz="2500" dirty="0" err="1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DistilBERT</a:t>
              </a: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) under the same robust settings</a:t>
              </a:r>
            </a:p>
            <a:p>
              <a:pPr marL="45720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5753100" cy="618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800" b="1" dirty="0">
                  <a:solidFill>
                    <a:srgbClr val="F0F5F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Novelty / contributions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6983" y="2049595"/>
            <a:ext cx="18041017" cy="50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3000" dirty="0">
                <a:solidFill>
                  <a:srgbClr val="F0F5F9"/>
                </a:solidFill>
                <a:latin typeface="Georgia Pro"/>
                <a:ea typeface="Georgia Pro"/>
                <a:cs typeface="Georgia Pro"/>
                <a:sym typeface="Georgia Pro"/>
              </a:rPr>
              <a:t>Goal: Classify maritime VHF messages into 4 severity levels (Routine, Safety, Urgency, Distress)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תמונה 9" descr="תמונה שמכילה מערבולת, טבע, גל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747AA2EE-F7D8-7417-03F4-7EB9359E200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9872"/>
            <a:ext cx="18430877" cy="10287000"/>
          </a:xfrm>
          <a:prstGeom prst="rect">
            <a:avLst/>
          </a:prstGeom>
        </p:spPr>
      </p:pic>
      <p:graphicFrame>
        <p:nvGraphicFramePr>
          <p:cNvPr id="5" name="טבלה 4">
            <a:extLst>
              <a:ext uri="{FF2B5EF4-FFF2-40B4-BE49-F238E27FC236}">
                <a16:creationId xmlns:a16="http://schemas.microsoft.com/office/drawing/2014/main" id="{9354C955-CFDC-FBA7-8250-782361DDE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239662"/>
              </p:ext>
            </p:extLst>
          </p:nvPr>
        </p:nvGraphicFramePr>
        <p:xfrm>
          <a:off x="0" y="854968"/>
          <a:ext cx="18430875" cy="957734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382953">
                  <a:extLst>
                    <a:ext uri="{9D8B030D-6E8A-4147-A177-3AD203B41FA5}">
                      <a16:colId xmlns:a16="http://schemas.microsoft.com/office/drawing/2014/main" val="4178354560"/>
                    </a:ext>
                  </a:extLst>
                </a:gridCol>
                <a:gridCol w="883012">
                  <a:extLst>
                    <a:ext uri="{9D8B030D-6E8A-4147-A177-3AD203B41FA5}">
                      <a16:colId xmlns:a16="http://schemas.microsoft.com/office/drawing/2014/main" val="1797292310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1714225556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2413826187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874872612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887499462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997277479"/>
                    </a:ext>
                  </a:extLst>
                </a:gridCol>
              </a:tblGrid>
              <a:tr h="1144196"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Title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Task</a:t>
                      </a:r>
                      <a:endParaRPr lang="en" sz="2000" b="1" dirty="0">
                        <a:solidFill>
                          <a:schemeClr val="bg1"/>
                        </a:solidFill>
                        <a:latin typeface="DM Sans" pitchFamily="2" charset="0"/>
                      </a:endParaRP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Data &amp; modality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Key results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Relation to </a:t>
                      </a:r>
                      <a:r>
                        <a:rPr lang="en" sz="2400" b="1" dirty="0" err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SeaAlert</a:t>
                      </a:r>
                      <a:endParaRPr lang="en" sz="2400" b="1" dirty="0">
                        <a:solidFill>
                          <a:schemeClr val="bg1"/>
                        </a:solidFill>
                        <a:latin typeface="DM Sans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6523842"/>
                  </a:ext>
                </a:extLst>
              </a:tr>
              <a:tr h="2669790"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AI-based approach for transcribing and classifying unstructured emergency call data: A methodological proposal. 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  <a:latin typeface="DM Sans" pitchFamily="2" charset="0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[reference]</a:t>
                      </a:r>
                      <a:endParaRPr lang="en" sz="2000" dirty="0">
                        <a:solidFill>
                          <a:schemeClr val="bg1"/>
                        </a:solidFill>
                        <a:latin typeface="DM Sans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he-IL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ASR + classify emergency calls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2019 “1-9-2” calls (SAMU Brazil)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Speech-to-text + text classification pipeline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Works despite noisy audio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Same pipeline idea: comms -&gt; transcript -&gt; severity</a:t>
                      </a:r>
                    </a:p>
                  </a:txBody>
                  <a:tcPr marL="49447" marR="49447" marT="24724" marB="24724" anchor="ctr"/>
                </a:tc>
                <a:extLst>
                  <a:ext uri="{0D108BD9-81ED-4DB2-BD59-A6C34878D82A}">
                    <a16:rowId xmlns:a16="http://schemas.microsoft.com/office/drawing/2014/main" val="980005755"/>
                  </a:ext>
                </a:extLst>
              </a:tr>
              <a:tr h="3093566"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Adaptation and Optimization of ASR for the Maritime Domain in VHF Communication.</a:t>
                      </a:r>
                    </a:p>
                    <a:p>
                      <a:pPr algn="l" rtl="0">
                        <a:buNone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latin typeface="DM Sans" pitchFamily="2" charset="0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[reference]</a:t>
                      </a:r>
                      <a:endParaRPr lang="en" sz="2000" dirty="0">
                        <a:solidFill>
                          <a:schemeClr val="bg1"/>
                        </a:solidFill>
                        <a:latin typeface="DM Sans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he-IL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Improve VHF ASR (noise, accents, jargon)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~62h VHF (EN+DE), ~6h real test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Fine-tune XLSR; compare to Whisper (WER)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Lower WER after adaptation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Better transcripts improve downstream severity model</a:t>
                      </a:r>
                    </a:p>
                  </a:txBody>
                  <a:tcPr marL="49447" marR="49447" marT="24724" marB="24724" anchor="ctr"/>
                </a:tc>
                <a:extLst>
                  <a:ext uri="{0D108BD9-81ED-4DB2-BD59-A6C34878D82A}">
                    <a16:rowId xmlns:a16="http://schemas.microsoft.com/office/drawing/2014/main" val="761453798"/>
                  </a:ext>
                </a:extLst>
              </a:tr>
              <a:tr h="2669790"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Synthetic Data Generation with Large Language Models for Text Classification: Potential and Limitations.</a:t>
                      </a:r>
                    </a:p>
                    <a:p>
                      <a:pPr algn="l" rtl="0">
                        <a:buNone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latin typeface="DM Sans" pitchFamily="2" charset="0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[reference]</a:t>
                      </a:r>
                      <a:endParaRPr lang="en" sz="2000" dirty="0">
                        <a:solidFill>
                          <a:schemeClr val="bg1"/>
                        </a:solidFill>
                        <a:latin typeface="DM Sans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When synthetic text helps classifiers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Multi-setting synthetic-text studies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LLM generates labeled text; train classifiers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Helps sometimes, sensitive to ambiguity/eval</a:t>
                      </a:r>
                    </a:p>
                  </a:txBody>
                  <a:tcPr marL="49447" marR="49447" marT="24724" marB="24724"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Supports our approach + warns to use robust eval (NONE-only, masking)</a:t>
                      </a:r>
                    </a:p>
                  </a:txBody>
                  <a:tcPr marL="49447" marR="49447" marT="24724" marB="24724" anchor="ctr"/>
                </a:tc>
                <a:extLst>
                  <a:ext uri="{0D108BD9-81ED-4DB2-BD59-A6C34878D82A}">
                    <a16:rowId xmlns:a16="http://schemas.microsoft.com/office/drawing/2014/main" val="2035467953"/>
                  </a:ext>
                </a:extLst>
              </a:tr>
            </a:tbl>
          </a:graphicData>
        </a:graphic>
      </p:graphicFrame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33D9754D-F5CB-8C24-04B3-C4FC3A30A765}"/>
              </a:ext>
            </a:extLst>
          </p:cNvPr>
          <p:cNvSpPr txBox="1"/>
          <p:nvPr/>
        </p:nvSpPr>
        <p:spPr>
          <a:xfrm>
            <a:off x="4800600" y="145310"/>
            <a:ext cx="1005840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4000" b="1" dirty="0">
                <a:solidFill>
                  <a:schemeClr val="bg1"/>
                </a:solidFill>
                <a:latin typeface="Georgia Pro" panose="02040502050405020303" pitchFamily="18" charset="0"/>
              </a:rPr>
              <a:t>Related Work (Previous Work)</a:t>
            </a:r>
            <a:endParaRPr lang="he-IL" sz="4000" b="1" dirty="0">
              <a:solidFill>
                <a:schemeClr val="bg1"/>
              </a:solidFill>
              <a:latin typeface="Georgia Pro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425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BC0BC86-3886-623E-44E1-3ED73862514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D04E6D70-E4E2-8E28-12AF-C6F99F16A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652" y="4873390"/>
            <a:ext cx="4587088" cy="544830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25228193-5CA0-4EDC-FBE9-76195CA78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2599" y="4873391"/>
            <a:ext cx="5141259" cy="5482988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6B3814B3-F745-136A-9BEE-B505FFBBB8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1026247"/>
            <a:ext cx="8559653" cy="3864487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5E4AAA19-B127-5BB9-2106-6D6BFA129396}"/>
              </a:ext>
            </a:extLst>
          </p:cNvPr>
          <p:cNvSpPr txBox="1"/>
          <p:nvPr/>
        </p:nvSpPr>
        <p:spPr>
          <a:xfrm>
            <a:off x="3276600" y="-34690"/>
            <a:ext cx="13210692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5400" dirty="0">
                <a:solidFill>
                  <a:schemeClr val="bg1"/>
                </a:solidFill>
                <a:latin typeface="Georgia Pro" panose="02040502050405020303" pitchFamily="18" charset="0"/>
              </a:rPr>
              <a:t>Data Generation - Prompt Design</a:t>
            </a:r>
            <a:endParaRPr lang="he-IL" sz="4400" b="1" dirty="0">
              <a:solidFill>
                <a:schemeClr val="bg1"/>
              </a:solidFill>
              <a:latin typeface="Georgia Pro" panose="02040502050405020303" pitchFamily="18" charset="0"/>
            </a:endParaRP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2D0D364C-A157-E957-9CC6-9AF079BA9F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59652" y="1026247"/>
            <a:ext cx="9728348" cy="3864487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9F9301FF-7906-CD98-7820-1BFD5A487C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5859" y="4873390"/>
            <a:ext cx="8595510" cy="541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135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3A59415-5536-8ED7-2B7D-4A82DBC947C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algn="l" defTabSz="914400" rtl="0" eaLnBrk="1" latinLnBrk="0" hangingPunct="1"/>
            <a:endParaRPr lang="en-US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01F2131F-8645-C6A6-68D0-6E2F486A73D0}"/>
              </a:ext>
            </a:extLst>
          </p:cNvPr>
          <p:cNvSpPr txBox="1"/>
          <p:nvPr/>
        </p:nvSpPr>
        <p:spPr>
          <a:xfrm>
            <a:off x="4191000" y="2019300"/>
            <a:ext cx="132588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algn="l" defTabSz="914400" rtl="0" eaLnBrk="1" latinLnBrk="0" hangingPunct="1"/>
            <a:br>
              <a:rPr lang="en-US" dirty="0"/>
            </a:br>
            <a:endParaRPr lang="he-IL" dirty="0"/>
          </a:p>
        </p:txBody>
      </p:sp>
      <p:graphicFrame>
        <p:nvGraphicFramePr>
          <p:cNvPr id="9" name="טבלה 8">
            <a:extLst>
              <a:ext uri="{FF2B5EF4-FFF2-40B4-BE49-F238E27FC236}">
                <a16:creationId xmlns:a16="http://schemas.microsoft.com/office/drawing/2014/main" id="{A338A044-CA70-5FE2-74A4-46F36D3E10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249483"/>
              </p:ext>
            </p:extLst>
          </p:nvPr>
        </p:nvGraphicFramePr>
        <p:xfrm>
          <a:off x="0" y="1276911"/>
          <a:ext cx="18288000" cy="7981389"/>
        </p:xfrm>
        <a:graphic>
          <a:graphicData uri="http://schemas.openxmlformats.org/drawingml/2006/table">
            <a:tbl>
              <a:tblPr/>
              <a:tblGrid>
                <a:gridCol w="1524000">
                  <a:extLst>
                    <a:ext uri="{9D8B030D-6E8A-4147-A177-3AD203B41FA5}">
                      <a16:colId xmlns:a16="http://schemas.microsoft.com/office/drawing/2014/main" val="3955783574"/>
                    </a:ext>
                  </a:extLst>
                </a:gridCol>
                <a:gridCol w="5231027">
                  <a:extLst>
                    <a:ext uri="{9D8B030D-6E8A-4147-A177-3AD203B41FA5}">
                      <a16:colId xmlns:a16="http://schemas.microsoft.com/office/drawing/2014/main" val="31037638"/>
                    </a:ext>
                  </a:extLst>
                </a:gridCol>
                <a:gridCol w="5025081">
                  <a:extLst>
                    <a:ext uri="{9D8B030D-6E8A-4147-A177-3AD203B41FA5}">
                      <a16:colId xmlns:a16="http://schemas.microsoft.com/office/drawing/2014/main" val="3726234552"/>
                    </a:ext>
                  </a:extLst>
                </a:gridCol>
                <a:gridCol w="6507892">
                  <a:extLst>
                    <a:ext uri="{9D8B030D-6E8A-4147-A177-3AD203B41FA5}">
                      <a16:colId xmlns:a16="http://schemas.microsoft.com/office/drawing/2014/main" val="3349944758"/>
                    </a:ext>
                  </a:extLst>
                </a:gridCol>
              </a:tblGrid>
              <a:tr h="918066"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Label</a:t>
                      </a:r>
                    </a:p>
                  </a:txBody>
                  <a:tcPr marL="52223" marR="52223" marT="34815" marB="3481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Informal (No Codeword)</a:t>
                      </a:r>
                    </a:p>
                  </a:txBody>
                  <a:tcPr marL="52223" marR="52223" marT="34815" marB="3481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Third Party</a:t>
                      </a:r>
                    </a:p>
                  </a:txBody>
                  <a:tcPr marL="52223" marR="52223" marT="34815" marB="3481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Formal</a:t>
                      </a:r>
                    </a:p>
                  </a:txBody>
                  <a:tcPr marL="52223" marR="52223" marT="34815" marB="3481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1582951"/>
                  </a:ext>
                </a:extLst>
              </a:tr>
              <a:tr h="7063323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Distress</a:t>
                      </a:r>
                      <a:endParaRPr lang="en" sz="2000" b="1" dirty="0">
                        <a:solidFill>
                          <a:schemeClr val="bg1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L="52223" marR="52223" marT="34815" marB="3481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"Red Sea Runner</a:t>
                      </a:r>
                      <a:r>
                        <a:rPr lang="en-US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,</a:t>
                      </a: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we’re taking on  water, it’s coming in fast and we can’t keep up. Visibility’s terrible in this fog. Need immediate assistance, anyone nearby respond."</a:t>
                      </a:r>
                    </a:p>
                  </a:txBody>
                  <a:tcPr marL="52223" marR="52223" marT="34815" marB="3481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"MAYDAY RELAY, MAYDAY RELAY, MAYDAY RELAY. I’m a nearby boat, I just picked up a MAYDAY from SEA BREEZE, call sign 4XCD2. </a:t>
                      </a:r>
                      <a:endParaRPr lang="he-IL" sz="2400" b="0" dirty="0">
                        <a:solidFill>
                          <a:schemeClr val="bg1"/>
                        </a:solidFill>
                        <a:effectLst/>
                        <a:latin typeface="DM Sans" pitchFamily="2" charset="0"/>
                      </a:endParaRPr>
                    </a:p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They report a person overboard off </a:t>
                      </a:r>
                      <a:r>
                        <a:rPr lang="en" sz="2400" b="0" dirty="0" err="1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Palmahim</a:t>
                      </a: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 Beach and the visibility is really poor - they’re struggling to keep sight of them. Any vessel in the area assist immediately. OVER</a:t>
                      </a:r>
                    </a:p>
                  </a:txBody>
                  <a:tcPr marL="52223" marR="52223" marT="34815" marB="3481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"MAYDAY, MAYDAY, MAYDAY</a:t>
                      </a:r>
                    </a:p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THIS IS GALILEE STAR, GALILEE STAR, GALILEE STAR</a:t>
                      </a:r>
                    </a:p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CALL SIGN 4XJK5 MMSI 520511037</a:t>
                      </a:r>
                    </a:p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POSITION 32°28.0'N 034°52.0'E (HADERA AREA)</a:t>
                      </a:r>
                    </a:p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FIRE ON BOARD, STRONG WIND</a:t>
                      </a:r>
                    </a:p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REQUIRE IMMEDIATE ASSISTANCE</a:t>
                      </a:r>
                    </a:p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3 PERSONS ON BOARD</a:t>
                      </a:r>
                    </a:p>
                    <a:p>
                      <a:pPr rtl="0"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  <a:effectLst/>
                          <a:latin typeface="DM Sans" pitchFamily="2" charset="0"/>
                        </a:rPr>
                        <a:t>OVER."</a:t>
                      </a:r>
                    </a:p>
                  </a:txBody>
                  <a:tcPr marL="52223" marR="52223" marT="34815" marB="34815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9508085"/>
                  </a:ext>
                </a:extLst>
              </a:tr>
            </a:tbl>
          </a:graphicData>
        </a:graphic>
      </p:graphicFrame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62E729D7-AB0C-32BB-3F92-7697247C7961}"/>
              </a:ext>
            </a:extLst>
          </p:cNvPr>
          <p:cNvSpPr txBox="1"/>
          <p:nvPr/>
        </p:nvSpPr>
        <p:spPr>
          <a:xfrm>
            <a:off x="6324600" y="324445"/>
            <a:ext cx="5105400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Georgia Pro" panose="02040502050405020303" pitchFamily="18" charset="0"/>
              </a:rPr>
              <a:t>Examples:</a:t>
            </a:r>
            <a:endParaRPr lang="he-IL" sz="5400" b="1" dirty="0">
              <a:solidFill>
                <a:schemeClr val="bg1"/>
              </a:solidFill>
              <a:latin typeface="Georgia Pro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352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algn="l" defTabSz="914400" rtl="0" eaLnBrk="1" latinLnBrk="0" hangingPunct="1"/>
            <a:endParaRPr lang="en-US" dirty="0"/>
          </a:p>
        </p:txBody>
      </p:sp>
      <p:grpSp>
        <p:nvGrpSpPr>
          <p:cNvPr id="4" name="Group 4"/>
          <p:cNvGrpSpPr/>
          <p:nvPr/>
        </p:nvGrpSpPr>
        <p:grpSpPr>
          <a:xfrm>
            <a:off x="846200" y="4212431"/>
            <a:ext cx="5551423" cy="1323586"/>
            <a:chOff x="0" y="-47625"/>
            <a:chExt cx="7401897" cy="1764781"/>
          </a:xfrm>
        </p:grpSpPr>
        <p:sp>
          <p:nvSpPr>
            <p:cNvPr id="5" name="TextBox 5"/>
            <p:cNvSpPr txBox="1"/>
            <p:nvPr/>
          </p:nvSpPr>
          <p:spPr>
            <a:xfrm>
              <a:off x="0" y="1146231"/>
              <a:ext cx="7401897" cy="570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</a:pPr>
              <a:endParaRPr lang="en-US" sz="2499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753100" cy="5887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endParaRPr lang="en-US" sz="2600" b="1" dirty="0">
                <a:solidFill>
                  <a:srgbClr val="F0F5F9"/>
                </a:solidFill>
                <a:latin typeface="DM Sans Bold"/>
                <a:ea typeface="DM Sans Bold"/>
                <a:cs typeface="DM Sans Bold"/>
                <a:sym typeface="DM Sans Bold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065420" y="4212431"/>
            <a:ext cx="4816633" cy="1323586"/>
            <a:chOff x="0" y="-47625"/>
            <a:chExt cx="6422177" cy="1764781"/>
          </a:xfrm>
        </p:grpSpPr>
        <p:sp>
          <p:nvSpPr>
            <p:cNvPr id="8" name="TextBox 8"/>
            <p:cNvSpPr txBox="1"/>
            <p:nvPr/>
          </p:nvSpPr>
          <p:spPr>
            <a:xfrm>
              <a:off x="0" y="1146231"/>
              <a:ext cx="6422177" cy="570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</a:pPr>
              <a:endParaRPr lang="en-US" sz="2499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6422177" cy="5887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endParaRPr lang="en-US" sz="2600" b="1" dirty="0">
                <a:solidFill>
                  <a:srgbClr val="F0F5F9"/>
                </a:solidFill>
                <a:latin typeface="DM Sans Bold"/>
                <a:ea typeface="DM Sans Bold"/>
                <a:cs typeface="DM Sans Bold"/>
                <a:sym typeface="DM Sans Bold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66750" y="2210890"/>
            <a:ext cx="17621250" cy="471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endParaRPr lang="en-US" sz="2799" dirty="0">
              <a:solidFill>
                <a:srgbClr val="F0F5F9"/>
              </a:solidFill>
              <a:latin typeface="Georgia Pro"/>
              <a:ea typeface="Georgia Pro"/>
              <a:cs typeface="Georgia Pro"/>
              <a:sym typeface="Georgia Pro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90962627-A63A-F609-C636-83BC060C1081}"/>
              </a:ext>
            </a:extLst>
          </p:cNvPr>
          <p:cNvSpPr txBox="1"/>
          <p:nvPr/>
        </p:nvSpPr>
        <p:spPr>
          <a:xfrm>
            <a:off x="666750" y="419100"/>
            <a:ext cx="16954500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8000" dirty="0">
                <a:solidFill>
                  <a:schemeClr val="bg1"/>
                </a:solidFill>
                <a:latin typeface="Georgia Pro" panose="02040502050405020303" pitchFamily="18" charset="0"/>
                <a:cs typeface="+mj-cs"/>
              </a:rPr>
              <a:t>Dataset + EDA (300 samples)</a:t>
            </a:r>
            <a:endParaRPr lang="he-IL" sz="8000" dirty="0">
              <a:solidFill>
                <a:schemeClr val="bg1"/>
              </a:solidFill>
              <a:latin typeface="Georgia Pro" panose="02040502050405020303" pitchFamily="18" charset="0"/>
              <a:cs typeface="+mj-cs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6DF373FE-B26C-6981-9F5D-231BFE8A8B2E}"/>
              </a:ext>
            </a:extLst>
          </p:cNvPr>
          <p:cNvSpPr txBox="1"/>
          <p:nvPr/>
        </p:nvSpPr>
        <p:spPr>
          <a:xfrm>
            <a:off x="1219200" y="2400300"/>
            <a:ext cx="6172200" cy="4770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2500" b="1" dirty="0">
                <a:solidFill>
                  <a:schemeClr val="bg1"/>
                </a:solidFill>
                <a:latin typeface="DM Sans" pitchFamily="2" charset="0"/>
              </a:rPr>
              <a:t>Dataset (what we created)</a:t>
            </a:r>
            <a:endParaRPr lang="he-IL" sz="2500" b="1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80338441-6515-F692-5A4E-130654D7EDF0}"/>
              </a:ext>
            </a:extLst>
          </p:cNvPr>
          <p:cNvSpPr txBox="1"/>
          <p:nvPr/>
        </p:nvSpPr>
        <p:spPr>
          <a:xfrm>
            <a:off x="277347" y="3073567"/>
            <a:ext cx="8458200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Synthetic VHF/SAR message dataset: 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300 samples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4 severity labels: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Routine, Safety, Urgency, Distress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Balanced: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75 per class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Fields: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text, label, </a:t>
            </a:r>
            <a:r>
              <a:rPr lang="en" sz="2000" dirty="0" err="1">
                <a:solidFill>
                  <a:schemeClr val="bg1"/>
                </a:solidFill>
                <a:latin typeface="DM Sans" pitchFamily="2" charset="0"/>
              </a:rPr>
              <a:t>scenario_type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, style, vessel, location, weather, POB, codeword</a:t>
            </a:r>
          </a:p>
          <a:p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     </a:t>
            </a:r>
            <a:endParaRPr lang="he-IL" sz="2000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50E1A678-DE26-9E81-714B-740BB6CD6FC9}"/>
              </a:ext>
            </a:extLst>
          </p:cNvPr>
          <p:cNvSpPr txBox="1"/>
          <p:nvPr/>
        </p:nvSpPr>
        <p:spPr>
          <a:xfrm>
            <a:off x="10668000" y="2340602"/>
            <a:ext cx="5486400" cy="4770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2500" b="1" dirty="0">
                <a:solidFill>
                  <a:schemeClr val="bg1"/>
                </a:solidFill>
                <a:latin typeface="DM Sans" pitchFamily="2" charset="0"/>
              </a:rPr>
              <a:t>Data generation + labeling</a:t>
            </a:r>
            <a:endParaRPr lang="he-IL" sz="2500" b="1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F9C00D7A-563B-B524-C9EE-A1AAD9516BA4}"/>
              </a:ext>
            </a:extLst>
          </p:cNvPr>
          <p:cNvSpPr txBox="1"/>
          <p:nvPr/>
        </p:nvSpPr>
        <p:spPr>
          <a:xfrm>
            <a:off x="9795934" y="3068912"/>
            <a:ext cx="8458200" cy="31700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Messages were </a:t>
            </a: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LLM-generated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with controlled scenario + metadata (style, vessel, location, weather, POB)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Labels assigned by </a:t>
            </a: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scenario severity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(4-class target)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Codewords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may appear (MAYDAY / PAN PAN / SECURITE) to reflect real radio protocol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Added </a:t>
            </a: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codeword extraction + masking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to support robustness tests in Stage 2      </a:t>
            </a:r>
            <a:endParaRPr lang="he-IL" sz="2000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BC8D44DC-1633-B73D-4887-6BF6D97D54DB}"/>
              </a:ext>
            </a:extLst>
          </p:cNvPr>
          <p:cNvSpPr txBox="1"/>
          <p:nvPr/>
        </p:nvSpPr>
        <p:spPr>
          <a:xfrm>
            <a:off x="8087253" y="6435224"/>
            <a:ext cx="2780244" cy="4770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2500" b="1" dirty="0">
                <a:solidFill>
                  <a:schemeClr val="bg1"/>
                </a:solidFill>
                <a:latin typeface="DM Sans" pitchFamily="2" charset="0"/>
              </a:rPr>
              <a:t>EDA highlights </a:t>
            </a:r>
            <a:endParaRPr lang="he-IL" sz="2500" b="1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E8D86570-A848-5C81-3E91-480EFC0135E6}"/>
              </a:ext>
            </a:extLst>
          </p:cNvPr>
          <p:cNvSpPr txBox="1"/>
          <p:nvPr/>
        </p:nvSpPr>
        <p:spPr>
          <a:xfrm>
            <a:off x="6781800" y="7175570"/>
            <a:ext cx="6942668" cy="31700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Clean core fields: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0 missing in </a:t>
            </a:r>
            <a:r>
              <a:rPr lang="en" sz="2000" dirty="0" err="1">
                <a:solidFill>
                  <a:schemeClr val="bg1"/>
                </a:solidFill>
                <a:latin typeface="DM Sans" pitchFamily="2" charset="0"/>
              </a:rPr>
              <a:t>text+label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, no duplicates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Balanced classes: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75 per class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Shortcut signals: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codewords present in ~55% + style-label correlation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Takeaway: evaluate on NONE-only + masked input to test true context understanding</a:t>
            </a:r>
            <a:endParaRPr lang="he-IL" sz="2000" b="1" dirty="0">
              <a:solidFill>
                <a:schemeClr val="bg1"/>
              </a:solidFill>
              <a:latin typeface="DM Sans" pitchFamily="2" charset="0"/>
            </a:endParaRPr>
          </a:p>
        </p:txBody>
      </p: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086946A6-9D74-25FE-6517-CC284BD5B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933" y="5792827"/>
            <a:ext cx="6710424" cy="4404110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9A6767CB-EC74-875E-BD50-2E5680C25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3600" y="6239011"/>
            <a:ext cx="4690534" cy="40479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 b="1" dirty="0"/>
          </a:p>
        </p:txBody>
      </p:sp>
      <p:sp>
        <p:nvSpPr>
          <p:cNvPr id="3" name="TextBox 3"/>
          <p:cNvSpPr txBox="1"/>
          <p:nvPr/>
        </p:nvSpPr>
        <p:spPr>
          <a:xfrm>
            <a:off x="666750" y="733425"/>
            <a:ext cx="16783050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  <a:spcBef>
                <a:spcPct val="0"/>
              </a:spcBef>
            </a:pPr>
            <a:r>
              <a:rPr lang="en-US" sz="8000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Baseline Solution and Results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7419" y="2796093"/>
            <a:ext cx="5829981" cy="26735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3543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0" indent="-457200" algn="l">
              <a:lnSpc>
                <a:spcPts val="3543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Model A (classical): </a:t>
            </a:r>
            <a:r>
              <a:rPr lang="en-US" sz="20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TF-IDF  + Logistic Regression</a:t>
            </a:r>
            <a:endParaRPr lang="he-IL" sz="2000" dirty="0">
              <a:solidFill>
                <a:srgbClr val="F0F5F9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indent="-457200">
              <a:lnSpc>
                <a:spcPts val="3543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Model B (pretrained): </a:t>
            </a:r>
            <a:r>
              <a:rPr lang="en-US" sz="2000" dirty="0" err="1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DistilBERT</a:t>
            </a:r>
            <a:r>
              <a:rPr lang="en-US" sz="20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 fine-tuning, 4-class head</a:t>
            </a:r>
          </a:p>
          <a:p>
            <a:pPr marL="457200" lvl="0" indent="-457200" algn="l">
              <a:lnSpc>
                <a:spcPts val="3543"/>
              </a:lnSpc>
              <a:buFont typeface="Arial" panose="020B0604020202020204" pitchFamily="34" charset="0"/>
              <a:buChar char="•"/>
            </a:pPr>
            <a:endParaRPr lang="en-US" sz="2531" dirty="0">
              <a:solidFill>
                <a:srgbClr val="F0F5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033542" y="2394835"/>
            <a:ext cx="3076953" cy="578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16"/>
              </a:lnSpc>
            </a:pPr>
            <a:r>
              <a:rPr lang="en-US" sz="2500" b="1" dirty="0">
                <a:solidFill>
                  <a:srgbClr val="F0F5F9"/>
                </a:solidFill>
                <a:latin typeface="DM Sans Bold"/>
                <a:ea typeface="DM Sans Bold"/>
                <a:cs typeface="DM Sans Bold"/>
                <a:sym typeface="DM Sans Bold"/>
              </a:rPr>
              <a:t> Baselines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417733" y="3174525"/>
            <a:ext cx="6143248" cy="22661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588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0F5F9"/>
                </a:solidFill>
                <a:latin typeface="DM Sans"/>
              </a:rPr>
              <a:t>Key finding: </a:t>
            </a:r>
            <a:r>
              <a:rPr lang="en-US" sz="2000" dirty="0">
                <a:solidFill>
                  <a:srgbClr val="F0F5F9"/>
                </a:solidFill>
                <a:latin typeface="DM Sans"/>
              </a:rPr>
              <a:t>Masking causes a large drop (especially </a:t>
            </a:r>
            <a:r>
              <a:rPr lang="en-US" sz="2000" dirty="0" err="1">
                <a:solidFill>
                  <a:srgbClr val="F0F5F9"/>
                </a:solidFill>
                <a:latin typeface="DM Sans"/>
              </a:rPr>
              <a:t>BoW+LR</a:t>
            </a:r>
            <a:r>
              <a:rPr lang="en-US" sz="2000" dirty="0">
                <a:solidFill>
                  <a:srgbClr val="F0F5F9"/>
                </a:solidFill>
                <a:latin typeface="DM Sans"/>
              </a:rPr>
              <a:t>) → indicates shortcut reliance on</a:t>
            </a:r>
            <a:r>
              <a:rPr lang="he-IL" sz="2000" dirty="0">
                <a:solidFill>
                  <a:srgbClr val="F0F5F9"/>
                </a:solidFill>
                <a:latin typeface="DM Sans"/>
              </a:rPr>
              <a:t> </a:t>
            </a:r>
            <a:r>
              <a:rPr lang="en" sz="2000" dirty="0">
                <a:solidFill>
                  <a:srgbClr val="F0F5F9"/>
                </a:solidFill>
                <a:latin typeface="DM Sans"/>
              </a:rPr>
              <a:t>codewords</a:t>
            </a:r>
            <a:r>
              <a:rPr lang="en-US" sz="2000" dirty="0">
                <a:solidFill>
                  <a:srgbClr val="F0F5F9"/>
                </a:solidFill>
                <a:latin typeface="DM Sans"/>
              </a:rPr>
              <a:t>.</a:t>
            </a:r>
            <a:r>
              <a:rPr lang="he-IL" sz="2000" dirty="0">
                <a:solidFill>
                  <a:srgbClr val="F0F5F9"/>
                </a:solidFill>
                <a:latin typeface="DM Sans"/>
              </a:rPr>
              <a:t> </a:t>
            </a:r>
          </a:p>
          <a:p>
            <a:pPr marL="457200" indent="-457200">
              <a:lnSpc>
                <a:spcPts val="3588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F0F5F9"/>
                </a:solidFill>
                <a:latin typeface="DM Sans"/>
                <a:sym typeface="DM Sans"/>
              </a:rPr>
              <a:t>DistilBERT</a:t>
            </a:r>
            <a:r>
              <a:rPr lang="en-US" sz="2000" b="1" dirty="0">
                <a:solidFill>
                  <a:srgbClr val="F0F5F9"/>
                </a:solidFill>
                <a:latin typeface="DM Sans"/>
                <a:sym typeface="DM Sans"/>
              </a:rPr>
              <a:t> is more robust </a:t>
            </a:r>
            <a:r>
              <a:rPr lang="en-US" sz="2000" dirty="0">
                <a:solidFill>
                  <a:srgbClr val="F0F5F9"/>
                </a:solidFill>
                <a:latin typeface="DM Sans"/>
                <a:sym typeface="DM Sans"/>
              </a:rPr>
              <a:t>under masking and performs best on NONE-only.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516476" y="2219204"/>
            <a:ext cx="2695951" cy="5768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5079"/>
              </a:lnSpc>
            </a:pPr>
            <a:r>
              <a:rPr lang="en" sz="2500" b="1" dirty="0">
                <a:solidFill>
                  <a:schemeClr val="bg1"/>
                </a:solidFill>
                <a:latin typeface="DM Sans" pitchFamily="2" charset="0"/>
              </a:rPr>
              <a:t>Results</a:t>
            </a:r>
            <a:endParaRPr lang="en-US" sz="2500" b="1" dirty="0">
              <a:solidFill>
                <a:schemeClr val="bg1"/>
              </a:solidFill>
              <a:latin typeface="DM Sans" pitchFamily="2" charset="0"/>
              <a:ea typeface="DM Sans Bold"/>
              <a:cs typeface="DM Sans Bold"/>
              <a:sym typeface="DM Sans Bol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306C01-652B-2019-0D8A-655DB75D3A9C}"/>
              </a:ext>
            </a:extLst>
          </p:cNvPr>
          <p:cNvSpPr txBox="1"/>
          <p:nvPr/>
        </p:nvSpPr>
        <p:spPr>
          <a:xfrm>
            <a:off x="12697032" y="3019833"/>
            <a:ext cx="582998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0F5F9"/>
                </a:solidFill>
                <a:latin typeface="DM Sans"/>
              </a:rPr>
              <a:t>Full test: </a:t>
            </a:r>
            <a:r>
              <a:rPr lang="en-US" sz="2000" dirty="0">
                <a:solidFill>
                  <a:srgbClr val="F0F5F9"/>
                </a:solidFill>
                <a:latin typeface="DM Sans"/>
              </a:rPr>
              <a:t>standard split (60 samples)</a:t>
            </a:r>
            <a:endParaRPr lang="he-IL" sz="2000" dirty="0">
              <a:solidFill>
                <a:srgbClr val="F0F5F9"/>
              </a:solidFill>
              <a:latin typeface="DM San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e-IL" sz="2000" dirty="0">
              <a:solidFill>
                <a:srgbClr val="F0F5F9"/>
              </a:solidFill>
              <a:latin typeface="DM San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NONE-only: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test samples with </a:t>
            </a:r>
            <a:r>
              <a:rPr lang="en" sz="2000" dirty="0" err="1">
                <a:solidFill>
                  <a:schemeClr val="bg1"/>
                </a:solidFill>
                <a:latin typeface="DM Sans" pitchFamily="2" charset="0"/>
              </a:rPr>
              <a:t>actual_codeword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= NONE (31 samples)</a:t>
            </a:r>
            <a:endParaRPr lang="he-IL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e-IL" sz="2000" b="1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Masked input: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replace MAYDAY / PAN PAN / SECURITE with </a:t>
            </a: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[CODEWORD]</a:t>
            </a:r>
            <a:endParaRPr lang="en-US" sz="2000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0E2C4FD6-5944-30CD-E939-7C60C0CCD02B}"/>
              </a:ext>
            </a:extLst>
          </p:cNvPr>
          <p:cNvSpPr txBox="1"/>
          <p:nvPr/>
        </p:nvSpPr>
        <p:spPr>
          <a:xfrm>
            <a:off x="13746948" y="2357351"/>
            <a:ext cx="4226855" cy="5821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116"/>
              </a:lnSpc>
            </a:pPr>
            <a:r>
              <a:rPr lang="en-US" sz="2500" b="1" dirty="0">
                <a:solidFill>
                  <a:srgbClr val="F0F5F9"/>
                </a:solidFill>
                <a:latin typeface="DM Sans Bold"/>
                <a:ea typeface="DM Sans Bold"/>
                <a:cs typeface="DM Sans Bold"/>
                <a:sym typeface="DM Sans Bold"/>
              </a:rPr>
              <a:t>Evaluation setup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E316AEB6-AD57-AE92-486E-0B8D9C076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1" y="5981700"/>
            <a:ext cx="5779180" cy="4305300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11106917-6EFB-E5DE-F2B1-8294A4619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0982" y="5981700"/>
            <a:ext cx="5748526" cy="4275778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74E90FF9-2906-13D0-3D07-CC8C82A4B2A0}"/>
              </a:ext>
            </a:extLst>
          </p:cNvPr>
          <p:cNvSpPr txBox="1"/>
          <p:nvPr/>
        </p:nvSpPr>
        <p:spPr>
          <a:xfrm>
            <a:off x="9623002" y="5645034"/>
            <a:ext cx="6237373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2000" b="1" u="sng" dirty="0" err="1">
                <a:solidFill>
                  <a:schemeClr val="bg1"/>
                </a:solidFill>
                <a:latin typeface="DM Sans" pitchFamily="2" charset="0"/>
              </a:rPr>
              <a:t>BoW+LR</a:t>
            </a:r>
            <a:r>
              <a:rPr lang="en" sz="2000" b="1" u="sng" dirty="0">
                <a:solidFill>
                  <a:schemeClr val="bg1"/>
                </a:solidFill>
                <a:latin typeface="DM Sans" pitchFamily="2" charset="0"/>
              </a:rPr>
              <a:t> Confusion Matrices (Full vs Masked):</a:t>
            </a:r>
            <a:endParaRPr lang="he-IL" sz="2000" b="1" u="sng" dirty="0">
              <a:solidFill>
                <a:schemeClr val="bg1"/>
              </a:solidFill>
              <a:latin typeface="DM Sans" pitchFamily="2" charset="0"/>
            </a:endParaRPr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D6BD7064-D863-0D2B-DABC-F03C17F4C5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70" y="5469645"/>
            <a:ext cx="6719997" cy="480766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666750" y="733425"/>
            <a:ext cx="15821025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  <a:spcBef>
                <a:spcPct val="0"/>
              </a:spcBef>
            </a:pPr>
            <a:r>
              <a:rPr lang="en-US" sz="8000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Plan (Roadmap to Final Project)</a:t>
            </a:r>
          </a:p>
        </p:txBody>
      </p:sp>
      <p:graphicFrame>
        <p:nvGraphicFramePr>
          <p:cNvPr id="14" name="טבלה 13">
            <a:extLst>
              <a:ext uri="{FF2B5EF4-FFF2-40B4-BE49-F238E27FC236}">
                <a16:creationId xmlns:a16="http://schemas.microsoft.com/office/drawing/2014/main" id="{5E0A7398-98EF-6DE7-C97A-A82EEDEFBB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4028115"/>
              </p:ext>
            </p:extLst>
          </p:nvPr>
        </p:nvGraphicFramePr>
        <p:xfrm>
          <a:off x="0" y="2171700"/>
          <a:ext cx="18288000" cy="812472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45244">
                  <a:extLst>
                    <a:ext uri="{9D8B030D-6E8A-4147-A177-3AD203B41FA5}">
                      <a16:colId xmlns:a16="http://schemas.microsoft.com/office/drawing/2014/main" val="174990225"/>
                    </a:ext>
                  </a:extLst>
                </a:gridCol>
                <a:gridCol w="4072538">
                  <a:extLst>
                    <a:ext uri="{9D8B030D-6E8A-4147-A177-3AD203B41FA5}">
                      <a16:colId xmlns:a16="http://schemas.microsoft.com/office/drawing/2014/main" val="765249351"/>
                    </a:ext>
                  </a:extLst>
                </a:gridCol>
                <a:gridCol w="7299832">
                  <a:extLst>
                    <a:ext uri="{9D8B030D-6E8A-4147-A177-3AD203B41FA5}">
                      <a16:colId xmlns:a16="http://schemas.microsoft.com/office/drawing/2014/main" val="1597894829"/>
                    </a:ext>
                  </a:extLst>
                </a:gridCol>
                <a:gridCol w="1459966">
                  <a:extLst>
                    <a:ext uri="{9D8B030D-6E8A-4147-A177-3AD203B41FA5}">
                      <a16:colId xmlns:a16="http://schemas.microsoft.com/office/drawing/2014/main" val="677018264"/>
                    </a:ext>
                  </a:extLst>
                </a:gridCol>
                <a:gridCol w="4610420">
                  <a:extLst>
                    <a:ext uri="{9D8B030D-6E8A-4147-A177-3AD203B41FA5}">
                      <a16:colId xmlns:a16="http://schemas.microsoft.com/office/drawing/2014/main" val="1218880535"/>
                    </a:ext>
                  </a:extLst>
                </a:gridCol>
              </a:tblGrid>
              <a:tr h="3209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Step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Scope (what)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Technical (how)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Due date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Expected outcome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884551251"/>
                  </a:ext>
                </a:extLst>
              </a:tr>
              <a:tr h="12837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1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Expand dataset to </a:t>
                      </a:r>
                      <a:r>
                        <a:rPr lang="en" sz="20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1,000-1,500</a:t>
                      </a: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samples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Generate new scenarios, keep </a:t>
                      </a:r>
                      <a:r>
                        <a:rPr lang="en" sz="20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balanced classes</a:t>
                      </a: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, keep metadata (style, vessel, weather, location, POB)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1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Larger, more diverse dataset, fewer artifacts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2000169212"/>
                  </a:ext>
                </a:extLst>
              </a:tr>
              <a:tr h="114622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2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Improve dataset quality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Add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hard cases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(implicit distress), add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borderline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examples, reduce “template” patterns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1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Better realism, harder evaluation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2307625560"/>
                  </a:ext>
                </a:extLst>
              </a:tr>
              <a:tr h="8711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3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Stronger baselines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Fine-tune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RoBERTa-base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and/or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DeBERTa-v3-base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for 4-class classification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2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Higher Macro-F1, better generalization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3329603625"/>
                  </a:ext>
                </a:extLst>
              </a:tr>
              <a:tr h="100868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4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Robustness evaluation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Re-run </a:t>
                      </a:r>
                      <a:r>
                        <a:rPr lang="en" sz="20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Full / NONE-only / Masked</a:t>
                      </a:r>
                      <a:endParaRPr lang="en" sz="2000" dirty="0">
                        <a:solidFill>
                          <a:schemeClr val="bg1"/>
                        </a:solidFill>
                        <a:latin typeface="DM Sans" pitchFamily="2" charset="0"/>
                      </a:endParaRP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2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Proof model learns context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791934186"/>
                  </a:ext>
                </a:extLst>
              </a:tr>
              <a:tr h="114622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5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Error analysis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Inspect confusion pairs + analyze failures (esp. Urgency vs Distress), sample-level review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2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Clear explanation of weaknesses + next fixes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4122723168"/>
                  </a:ext>
                </a:extLst>
              </a:tr>
              <a:tr h="8711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6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Optional: LLM baseline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Add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LLM zero-shot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(prompted classification) as reference baseline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3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Compare classical vs transformer vs LLM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1115811578"/>
                  </a:ext>
                </a:extLst>
              </a:tr>
              <a:tr h="7335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7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Package + final deliverables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Clean notebook, tables/graphs, conclusions, limitations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3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Ready report + reproducible results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1828132938"/>
                  </a:ext>
                </a:extLst>
              </a:tr>
              <a:tr h="7335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8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Prepare final presentation</a:t>
                      </a:r>
                      <a:endParaRPr lang="en" sz="2000">
                        <a:solidFill>
                          <a:schemeClr val="bg1"/>
                        </a:solidFill>
                        <a:latin typeface="DM Sans" pitchFamily="2" charset="0"/>
                      </a:endParaRP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Final slides, final figures, key takeaways + demo examples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Final week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Final presentation ready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303137828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1259</TotalTime>
  <Words>969</Words>
  <Application>Microsoft Macintosh PowerPoint</Application>
  <PresentationFormat>מותאם אישית</PresentationFormat>
  <Paragraphs>161</Paragraphs>
  <Slides>8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7" baseType="lpstr">
      <vt:lpstr>Calibri</vt:lpstr>
      <vt:lpstr>Aptos</vt:lpstr>
      <vt:lpstr>Georgia Pro Light</vt:lpstr>
      <vt:lpstr>Georgia Pro</vt:lpstr>
      <vt:lpstr>DM Sans Bold</vt:lpstr>
      <vt:lpstr>Courier New</vt:lpstr>
      <vt:lpstr>DM Sans</vt:lpstr>
      <vt:lpstr>Arial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Stormy Seas</dc:title>
  <dc:description>Presentation - Stormy Seas</dc:description>
  <cp:lastModifiedBy>תומר עטיה</cp:lastModifiedBy>
  <cp:revision>16</cp:revision>
  <dcterms:created xsi:type="dcterms:W3CDTF">2006-08-16T00:00:00Z</dcterms:created>
  <dcterms:modified xsi:type="dcterms:W3CDTF">2025-12-22T09:10:03Z</dcterms:modified>
  <dc:identifier>DAG6Kokl9Zk</dc:identifier>
</cp:coreProperties>
</file>

<file path=docProps/thumbnail.jpeg>
</file>